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3"/>
  </p:notesMasterIdLst>
  <p:sldIdLst>
    <p:sldId id="256" r:id="rId2"/>
    <p:sldId id="258" r:id="rId3"/>
    <p:sldId id="261" r:id="rId4"/>
    <p:sldId id="257" r:id="rId5"/>
    <p:sldId id="305" r:id="rId6"/>
    <p:sldId id="278" r:id="rId7"/>
    <p:sldId id="316" r:id="rId8"/>
    <p:sldId id="270" r:id="rId9"/>
    <p:sldId id="317" r:id="rId10"/>
    <p:sldId id="267" r:id="rId11"/>
    <p:sldId id="300" r:id="rId12"/>
    <p:sldId id="264" r:id="rId13"/>
    <p:sldId id="318" r:id="rId14"/>
    <p:sldId id="259" r:id="rId15"/>
    <p:sldId id="271" r:id="rId16"/>
    <p:sldId id="263" r:id="rId17"/>
    <p:sldId id="319" r:id="rId18"/>
    <p:sldId id="306" r:id="rId19"/>
    <p:sldId id="301" r:id="rId20"/>
    <p:sldId id="260" r:id="rId21"/>
    <p:sldId id="284" r:id="rId22"/>
  </p:sldIdLst>
  <p:sldSz cx="9144000" cy="5143500" type="screen16x9"/>
  <p:notesSz cx="6858000" cy="9144000"/>
  <p:embeddedFontLst>
    <p:embeddedFont>
      <p:font typeface="Roboto Condensed" panose="020B0604020202020204" charset="0"/>
      <p:regular r:id="rId24"/>
      <p:bold r:id="rId25"/>
      <p:italic r:id="rId26"/>
      <p:boldItalic r:id="rId27"/>
    </p:embeddedFont>
    <p:embeddedFont>
      <p:font typeface="Arvo" panose="020B0604020202020204" charset="0"/>
      <p:regular r:id="rId28"/>
      <p:bold r:id="rId29"/>
      <p:italic r:id="rId30"/>
      <p:boldItalic r:id="rId31"/>
    </p:embeddedFont>
    <p:embeddedFont>
      <p:font typeface="Roboto Condensed Light" panose="020B0604020202020204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29C1DAA-582B-4C08-A6FE-5E1B34F7EB3D}">
          <p14:sldIdLst>
            <p14:sldId id="256"/>
          </p14:sldIdLst>
        </p14:section>
        <p14:section name="Untitled Section" id="{0449A999-852E-4384-A5E5-0445541A7FBD}">
          <p14:sldIdLst>
            <p14:sldId id="258"/>
            <p14:sldId id="261"/>
            <p14:sldId id="257"/>
            <p14:sldId id="305"/>
            <p14:sldId id="278"/>
            <p14:sldId id="316"/>
            <p14:sldId id="270"/>
          </p14:sldIdLst>
        </p14:section>
        <p14:section name="Untitled Section" id="{119F95F0-EA70-4E4F-BC85-CEAF03AEBDE6}">
          <p14:sldIdLst>
            <p14:sldId id="317"/>
            <p14:sldId id="267"/>
            <p14:sldId id="300"/>
            <p14:sldId id="264"/>
            <p14:sldId id="318"/>
            <p14:sldId id="259"/>
            <p14:sldId id="271"/>
            <p14:sldId id="263"/>
            <p14:sldId id="319"/>
            <p14:sldId id="306"/>
            <p14:sldId id="301"/>
            <p14:sldId id="260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F5BD4D2-46C5-4EC9-A0B4-1638C9073EE6}">
  <a:tblStyle styleId="{5F5BD4D2-46C5-4EC9-A0B4-1638C9073E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700"/>
  </p:normalViewPr>
  <p:slideViewPr>
    <p:cSldViewPr snapToGrid="0">
      <p:cViewPr varScale="1">
        <p:scale>
          <a:sx n="139" d="100"/>
          <a:sy n="139" d="100"/>
        </p:scale>
        <p:origin x="732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220250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0602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22964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0150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4266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2208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Shape 1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Shape 1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Shape 15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Shape 17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Shape 18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Shape 19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Shape 20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Shape 25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Shape 26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Shape 28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Shape 29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Shape 3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Shape 3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Shape 3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Shape 3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Shape 3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Shape 3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44" name="Shape 44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45" name="Shape 45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47" name="Shape 47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48" name="Shape 48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49" name="Shape 49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829775" y="1202000"/>
            <a:ext cx="5090700" cy="2745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/>
          <p:nvPr/>
        </p:nvSpPr>
        <p:spPr>
          <a:xfrm>
            <a:off x="286600" y="1014575"/>
            <a:ext cx="6765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rgbClr val="FF9800"/>
                </a:solidFill>
              </a:rPr>
              <a:t>“</a:t>
            </a:r>
            <a:endParaRPr sz="7200" b="1">
              <a:solidFill>
                <a:srgbClr val="FF9800"/>
              </a:solidFill>
            </a:endParaRPr>
          </a:p>
        </p:txBody>
      </p:sp>
      <p:grpSp>
        <p:nvGrpSpPr>
          <p:cNvPr id="52" name="Shape 52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53" name="Shape 5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" name="Shape 5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55" name="Shape 5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Shape 5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" name="Shape 5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58" name="Shape 5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Shape 5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Shape 62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Shape 63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Shape 64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Shape 6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Shape 6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Shape 6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Shape 6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Shape 7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Shape 71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" name="Shape 72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Shape 7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Shape 7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Shape 7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Shape 82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Shape 83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Shape 84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Shape 8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Shape 8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Shape 8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Shape 8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Shape 9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Shape 91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Shape 92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Shape 9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Shape 9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Shape 9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Shape 9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Shape 9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Shape 103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04" name="Shape 104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Shape 10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Shape 10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Shape 10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Shape 109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Shape 110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Shape 11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12" name="Shape 11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Shape 11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Shape 11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Shape 11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" name="Shape 11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Shape 11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Shape 11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Shape 12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Shape 12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Shape 12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Shape 13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Shape 13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Shape 13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Shape 13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Shape 13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Shape 13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4" name="Shape 164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65" name="Shape 16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" name="Shape 16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7" name="Shape 16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Shape 16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Shape 16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0" name="Shape 17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2" name="Shape 172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73" name="Shape 17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" name="Shape 17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5" name="Shape 17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Shape 17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7" name="Shape 17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8" name="Shape 17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ctrTitle"/>
          </p:nvPr>
        </p:nvSpPr>
        <p:spPr>
          <a:xfrm>
            <a:off x="14896" y="1090750"/>
            <a:ext cx="7220791" cy="25255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o-RO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ÎNSCRIEREA COPIILOR ÎN CLASA PREGĂTITOARE</a:t>
            </a:r>
            <a:br>
              <a:rPr lang="ro-RO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ANUL ȘCOLAR 2024-2025</a:t>
            </a:r>
            <a:endParaRPr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798" y="4240044"/>
            <a:ext cx="6460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o-RO" sz="1800" b="1" dirty="0">
              <a:solidFill>
                <a:schemeClr val="tx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algn="r"/>
            <a:endParaRPr lang="ro-RO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" name="Shape 184"/>
          <p:cNvSpPr txBox="1">
            <a:spLocks/>
          </p:cNvSpPr>
          <p:nvPr/>
        </p:nvSpPr>
        <p:spPr>
          <a:xfrm>
            <a:off x="14896" y="26243"/>
            <a:ext cx="8820293" cy="1064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Roboto Condensed"/>
              <a:buNone/>
              <a:defRPr sz="48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algn="ctr"/>
            <a:endParaRPr lang="ro-RO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548884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200" dirty="0" smtClean="0"/>
              <a:t>IMPORTANT</a:t>
            </a:r>
            <a:endParaRPr sz="3200" b="0" dirty="0"/>
          </a:p>
        </p:txBody>
      </p:sp>
      <p:sp>
        <p:nvSpPr>
          <p:cNvPr id="321" name="Shape 321"/>
          <p:cNvSpPr txBox="1">
            <a:spLocks noGrp="1"/>
          </p:cNvSpPr>
          <p:nvPr>
            <p:ph type="sldNum" idx="12"/>
          </p:nvPr>
        </p:nvSpPr>
        <p:spPr>
          <a:xfrm>
            <a:off x="7690105" y="4657022"/>
            <a:ext cx="1269355" cy="2738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325" name="Shape 325"/>
          <p:cNvGrpSpPr/>
          <p:nvPr/>
        </p:nvGrpSpPr>
        <p:grpSpPr>
          <a:xfrm>
            <a:off x="263101" y="580106"/>
            <a:ext cx="407743" cy="391135"/>
            <a:chOff x="5233525" y="4954450"/>
            <a:chExt cx="538275" cy="516350"/>
          </a:xfrm>
        </p:grpSpPr>
        <p:sp>
          <p:nvSpPr>
            <p:cNvPr id="326" name="Shape 326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Shape 327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0" t="0" r="0" b="0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Shape 328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Shape 329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0" t="0" r="0" b="0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Shape 330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0" t="0" r="0" b="0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Shape 331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0" t="0" r="0" b="0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Shape 332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0" t="0" r="0" b="0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Shape 333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0" t="0" r="0" b="0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Shape 334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0" t="0" r="0" b="0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Shape 335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0" t="0" r="0" b="0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Shape 336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0" t="0" r="0" b="0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62000" y="1581150"/>
            <a:ext cx="78009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o-RO" sz="2000" dirty="0" smtClean="0">
                <a:latin typeface="Roboto Condensed" charset="0"/>
                <a:ea typeface="Roboto Condensed" charset="0"/>
              </a:rPr>
              <a:t>Înscrierea în clasa pregătitoare se face cu respectarea metodologiei și a procedurii ISMB.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o-RO" sz="2000" dirty="0" smtClean="0">
                <a:latin typeface="Roboto Condensed" charset="0"/>
                <a:ea typeface="Roboto Condensed" charset="0"/>
              </a:rPr>
              <a:t>Prelucrarea datelor cu caracter personal se face cu respectarea prevederilor legale.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o-RO" sz="2000" dirty="0" smtClean="0">
                <a:latin typeface="Roboto Condensed" charset="0"/>
                <a:ea typeface="Roboto Condensed" charset="0"/>
              </a:rPr>
              <a:t>Înscrierea /reînscrierea în învățământul preșcolar a copiilor care împlinesc vârsta de 6 ani până la 31 august 2024 se face doar în baza aprobării ISMB de amânare a înscrierii.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o-RO" sz="2000" dirty="0" smtClean="0">
                <a:latin typeface="Roboto Condensed" charset="0"/>
                <a:ea typeface="Roboto Condensed" charset="0"/>
              </a:rPr>
              <a:t>Un copil nu poate fi înscris la mai multe unități de învățământ.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o-RO" sz="2000" dirty="0" smtClean="0">
                <a:latin typeface="Roboto Condensed" charset="0"/>
                <a:ea typeface="Roboto Condensed" charset="0"/>
              </a:rPr>
              <a:t>Prezentarea de înscrisuri false la înscrierea în clasa pregătitoare se pedepsește conform legii și atrage pierderea locului obținut prin fraudă.</a:t>
            </a:r>
          </a:p>
          <a:p>
            <a:pPr marL="342900" indent="-342900">
              <a:buFont typeface="Arial" pitchFamily="34" charset="0"/>
              <a:buChar char="•"/>
            </a:pPr>
            <a:endParaRPr lang="ro-RO" sz="2000" dirty="0">
              <a:latin typeface="Roboto Condensed" charset="0"/>
              <a:ea typeface="Roboto Condensed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 smtClean="0"/>
              <a:t>CINE?</a:t>
            </a:r>
            <a:endParaRPr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Rectangle 6"/>
          <p:cNvSpPr/>
          <p:nvPr/>
        </p:nvSpPr>
        <p:spPr>
          <a:xfrm>
            <a:off x="560868" y="1562100"/>
            <a:ext cx="3233130" cy="15335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 smtClean="0">
                <a:latin typeface="Roboto Condensed" charset="0"/>
                <a:ea typeface="Roboto Condensed" charset="0"/>
              </a:rPr>
              <a:t>Toți copiii care împlinesc vârsta de 6 ani până la data de 31 august 2024 inclusiv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67251" y="2486024"/>
            <a:ext cx="3400424" cy="18573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 smtClean="0">
                <a:latin typeface="Roboto Condensed" charset="0"/>
                <a:ea typeface="Roboto Condensed" charset="0"/>
              </a:rPr>
              <a:t>Copiii care împlinesc vârsta de 6 ani în perioada 1 septembrie – 31 decembrie 2024 inclusiv, dacă nivelul lor de dezvoltare corespunde, în baza unei recomandări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0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 smtClean="0"/>
              <a:t>ACTE NECESARE ÎNSCRIERII</a:t>
            </a:r>
            <a:endParaRPr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Shape 237"/>
          <p:cNvSpPr txBox="1">
            <a:spLocks noGrp="1"/>
          </p:cNvSpPr>
          <p:nvPr>
            <p:ph type="body" idx="1"/>
          </p:nvPr>
        </p:nvSpPr>
        <p:spPr>
          <a:xfrm>
            <a:off x="576304" y="1364147"/>
            <a:ext cx="7774327" cy="31684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14300" indent="0" defTabSz="627063">
              <a:lnSpc>
                <a:spcPct val="150000"/>
              </a:lnSpc>
              <a:buNone/>
            </a:pPr>
            <a:endParaRPr lang="ro-RO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defTabSz="627063">
              <a:lnSpc>
                <a:spcPct val="150000"/>
              </a:lnSpc>
              <a:buNone/>
            </a:pPr>
            <a:r>
              <a:rPr lang="ro-RO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1. Cererea – tip de înscriere</a:t>
            </a:r>
            <a:endParaRPr lang="ro-RO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marL="114300" indent="0" defTabSz="627063">
              <a:lnSpc>
                <a:spcPct val="150000"/>
              </a:lnSpc>
              <a:buNone/>
            </a:pPr>
            <a:r>
              <a:rPr lang="ro-RO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 2. Fotocopia actului de identitate al părintelui</a:t>
            </a:r>
            <a:endParaRPr lang="ro-RO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marL="114300" indent="0" defTabSz="627063">
              <a:lnSpc>
                <a:spcPct val="150000"/>
              </a:lnSpc>
              <a:buNone/>
            </a:pPr>
            <a:r>
              <a:rPr lang="ro-RO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 3. Fotocopia certificatului de naștere al copilului</a:t>
            </a:r>
            <a:endParaRPr lang="ro-RO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marL="114300" indent="0" defTabSz="627063">
              <a:lnSpc>
                <a:spcPct val="150000"/>
              </a:lnSpc>
              <a:buNone/>
            </a:pPr>
            <a:r>
              <a:rPr lang="ro-RO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 4. Recomandarea de înscriere în clasa pregătitoare, pentru copiii care împlinesc 6 ani în perioada 1 septembrie – 31 decembrie 2024, inclusiv</a:t>
            </a:r>
            <a:endParaRPr lang="ro-RO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marL="114300" indent="0" defTabSz="627063">
              <a:lnSpc>
                <a:spcPct val="150000"/>
              </a:lnSpc>
              <a:buNone/>
            </a:pPr>
            <a:r>
              <a:rPr lang="ro-RO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  5. Documente doveditoare de îndeplinire a criteriilor generale și/sau specifice de departajare, după caz</a:t>
            </a:r>
            <a:endParaRPr lang="ro-RO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defTabSz="627063">
              <a:lnSpc>
                <a:spcPct val="150000"/>
              </a:lnSpc>
            </a:pPr>
            <a:endParaRPr lang="ro-RO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 smtClean="0"/>
              <a:t>ACTE NECESARE ÎNSCRIERII</a:t>
            </a:r>
            <a:endParaRPr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Shape 237"/>
          <p:cNvSpPr txBox="1">
            <a:spLocks noGrp="1"/>
          </p:cNvSpPr>
          <p:nvPr>
            <p:ph type="body" idx="1"/>
          </p:nvPr>
        </p:nvSpPr>
        <p:spPr>
          <a:xfrm>
            <a:off x="576304" y="1259372"/>
            <a:ext cx="7774327" cy="31684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627063">
              <a:lnSpc>
                <a:spcPct val="150000"/>
              </a:lnSpc>
            </a:pPr>
            <a:endParaRPr lang="ro-RO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 defTabSz="627063">
              <a:lnSpc>
                <a:spcPct val="150000"/>
              </a:lnSpc>
              <a:buNone/>
            </a:pPr>
            <a:endParaRPr lang="ro-RO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7725" y="1390650"/>
            <a:ext cx="705802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27063">
              <a:lnSpc>
                <a:spcPct val="150000"/>
              </a:lnSpc>
            </a:pPr>
            <a:r>
              <a:rPr lang="ro-RO" sz="1800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6. Declarația-tip </a:t>
            </a:r>
            <a:r>
              <a:rPr lang="ro-RO" sz="1800" dirty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pe propria răspundere cu privire la veridicitatea informațiilor introduse în cerere, în cazul completării sau transmiterii online a cererii </a:t>
            </a:r>
          </a:p>
          <a:p>
            <a:pPr defTabSz="627063">
              <a:lnSpc>
                <a:spcPct val="150000"/>
              </a:lnSpc>
            </a:pPr>
            <a:r>
              <a:rPr lang="ro-RO" sz="1800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7. </a:t>
            </a:r>
            <a:r>
              <a:rPr lang="ro-RO" sz="1800" dirty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C</a:t>
            </a:r>
            <a:r>
              <a:rPr lang="ro-RO" sz="1800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opia </a:t>
            </a:r>
            <a:r>
              <a:rPr lang="ro-RO" sz="1800" dirty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hotărârii judecătorești definitive din care rezultă modul în care se exercită autoritatea părintească și unde a fost stabilită locuința minorului, în cazul părinților divorțați</a:t>
            </a:r>
            <a:r>
              <a:rPr lang="ro-RO" sz="1800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.</a:t>
            </a:r>
          </a:p>
          <a:p>
            <a:pPr defTabSz="627063">
              <a:lnSpc>
                <a:spcPct val="150000"/>
              </a:lnSpc>
            </a:pPr>
            <a:r>
              <a:rPr lang="ro-RO" sz="1800" i="1" dirty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 </a:t>
            </a:r>
            <a:r>
              <a:rPr lang="ro-RO" sz="1800" i="1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   Copiile sunt certificate conform cu originalul de către secretariatul unității de învățământ, pe baza documentelor originale.</a:t>
            </a:r>
            <a:endParaRPr lang="ro-RO" sz="1800" i="1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0639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6" y="3442648"/>
            <a:ext cx="4433153" cy="89909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b="0" dirty="0" smtClean="0"/>
              <a:t>Pentru programare la CMBRAE:</a:t>
            </a:r>
            <a:r>
              <a:rPr lang="ro-RO" b="0" dirty="0" smtClean="0">
                <a:solidFill>
                  <a:srgbClr val="FF0000"/>
                </a:solidFill>
              </a:rPr>
              <a:t/>
            </a:r>
            <a:br>
              <a:rPr lang="ro-RO" b="0" dirty="0" smtClean="0">
                <a:solidFill>
                  <a:srgbClr val="FF0000"/>
                </a:solidFill>
              </a:rPr>
            </a:br>
            <a:r>
              <a:rPr lang="ro-RO" b="0" dirty="0" smtClean="0">
                <a:solidFill>
                  <a:schemeClr val="bg1">
                    <a:lumMod val="95000"/>
                  </a:schemeClr>
                </a:solidFill>
              </a:rPr>
              <a:t>Tel. 0212323071</a:t>
            </a:r>
            <a:endParaRPr b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224" name="Shape 224"/>
          <p:cNvSpPr txBox="1"/>
          <p:nvPr/>
        </p:nvSpPr>
        <p:spPr>
          <a:xfrm>
            <a:off x="463526" y="676275"/>
            <a:ext cx="615635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EVALUAREA NIVELULUI DE DEZVOLTARE AL COPILULUI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28.03.2024– 10.04.2024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ro-RO" sz="20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 nivelul unității de învățământ cu nivel preșcolar, pentru copiii care au frecventat grădinița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 CMBRAE /CJRAE, pentru: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-copiii care nu au frecventat grădinița;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-copiii care s-au întors din străinătate.</a:t>
            </a:r>
            <a:endParaRPr sz="2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Shape 395"/>
          <p:cNvGrpSpPr/>
          <p:nvPr/>
        </p:nvGrpSpPr>
        <p:grpSpPr>
          <a:xfrm>
            <a:off x="607714" y="363893"/>
            <a:ext cx="8420985" cy="617791"/>
            <a:chOff x="-1535283" y="1287960"/>
            <a:chExt cx="11486579" cy="2067200"/>
          </a:xfrm>
        </p:grpSpPr>
        <p:sp>
          <p:nvSpPr>
            <p:cNvPr id="33" name="Shape 396"/>
            <p:cNvSpPr/>
            <p:nvPr/>
          </p:nvSpPr>
          <p:spPr>
            <a:xfrm>
              <a:off x="8699476" y="1287960"/>
              <a:ext cx="1243800" cy="414300"/>
            </a:xfrm>
            <a:prstGeom prst="triangle">
              <a:avLst>
                <a:gd name="adj" fmla="val 0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4" name="Shape 397"/>
            <p:cNvSpPr/>
            <p:nvPr/>
          </p:nvSpPr>
          <p:spPr>
            <a:xfrm rot="10800000" flipH="1">
              <a:off x="-308909" y="1697039"/>
              <a:ext cx="9030600" cy="1243800"/>
            </a:xfrm>
            <a:prstGeom prst="rect">
              <a:avLst/>
            </a:prstGeom>
            <a:solidFill>
              <a:srgbClr val="FF98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5" name="Shape 398"/>
            <p:cNvSpPr/>
            <p:nvPr/>
          </p:nvSpPr>
          <p:spPr>
            <a:xfrm rot="10800000" flipH="1">
              <a:off x="8707496" y="1697043"/>
              <a:ext cx="1243800" cy="1243800"/>
            </a:xfrm>
            <a:prstGeom prst="rtTriangle">
              <a:avLst/>
            </a:prstGeom>
            <a:solidFill>
              <a:srgbClr val="FF98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6" name="Shape 399"/>
            <p:cNvSpPr/>
            <p:nvPr/>
          </p:nvSpPr>
          <p:spPr>
            <a:xfrm flipH="1">
              <a:off x="-1535283" y="1697043"/>
              <a:ext cx="1243800" cy="1243800"/>
            </a:xfrm>
            <a:prstGeom prst="rtTriangle">
              <a:avLst/>
            </a:prstGeom>
            <a:solidFill>
              <a:srgbClr val="FF98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7" name="Shape 400"/>
            <p:cNvSpPr/>
            <p:nvPr/>
          </p:nvSpPr>
          <p:spPr>
            <a:xfrm rot="10800000">
              <a:off x="-1535278" y="2940860"/>
              <a:ext cx="1243800" cy="414300"/>
            </a:xfrm>
            <a:prstGeom prst="triangle">
              <a:avLst>
                <a:gd name="adj" fmla="val 0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409" name="Shape 409"/>
          <p:cNvSpPr txBox="1">
            <a:spLocks noGrp="1"/>
          </p:cNvSpPr>
          <p:nvPr>
            <p:ph type="ctrTitle" idx="4294967295"/>
          </p:nvPr>
        </p:nvSpPr>
        <p:spPr>
          <a:xfrm>
            <a:off x="1415123" y="3693600"/>
            <a:ext cx="6607694" cy="5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o-RO" sz="2400" dirty="0"/>
              <a:t>ȘCOALA GIMNAZIALĂ „JOSE MARTI”, Sector 2</a:t>
            </a:r>
            <a:endParaRPr sz="2400" dirty="0"/>
          </a:p>
        </p:txBody>
      </p:sp>
      <p:sp>
        <p:nvSpPr>
          <p:cNvPr id="410" name="Shape 410"/>
          <p:cNvSpPr txBox="1">
            <a:spLocks noGrp="1"/>
          </p:cNvSpPr>
          <p:nvPr>
            <p:ph type="subTitle" idx="4294967295"/>
          </p:nvPr>
        </p:nvSpPr>
        <p:spPr>
          <a:xfrm>
            <a:off x="253314" y="980118"/>
            <a:ext cx="8662086" cy="25999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1000"/>
              </a:spcAft>
              <a:buNone/>
            </a:pPr>
            <a:r>
              <a:rPr lang="ro-RO" sz="1800" b="1" dirty="0">
                <a:solidFill>
                  <a:srgbClr val="3F5378"/>
                </a:solidFill>
              </a:rPr>
              <a:t>-</a:t>
            </a:r>
            <a:endParaRPr sz="1800" b="1" dirty="0">
              <a:solidFill>
                <a:srgbClr val="3F5378"/>
              </a:solidFill>
            </a:endParaRPr>
          </a:p>
        </p:txBody>
      </p:sp>
      <p:sp>
        <p:nvSpPr>
          <p:cNvPr id="413" name="Shape 4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30" name="Shape 409"/>
          <p:cNvSpPr txBox="1">
            <a:spLocks/>
          </p:cNvSpPr>
          <p:nvPr/>
        </p:nvSpPr>
        <p:spPr>
          <a:xfrm>
            <a:off x="-146237" y="1047450"/>
            <a:ext cx="9298459" cy="323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 i="0" u="none" strike="noStrike" cap="non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 lang="ro-RO" sz="1800" dirty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o-RO" dirty="0" smtClean="0">
                <a:solidFill>
                  <a:schemeClr val="tx1"/>
                </a:solidFill>
              </a:rPr>
              <a:t>11.04.2024 – 14.05.2024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ro-RO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1800" dirty="0">
                <a:solidFill>
                  <a:schemeClr val="tx1"/>
                </a:solidFill>
              </a:rPr>
              <a:t> </a:t>
            </a:r>
            <a:r>
              <a:rPr lang="ro-RO" sz="1800" b="0" dirty="0" smtClean="0">
                <a:solidFill>
                  <a:schemeClr val="tx1"/>
                </a:solidFill>
              </a:rPr>
              <a:t>Completarea cererilor- tip de înscriere de către părinți / tutori legali instituiți / reprezentanți legali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o-RO" sz="1800" b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1800" b="0" dirty="0" smtClean="0">
                <a:solidFill>
                  <a:schemeClr val="tx1"/>
                </a:solidFill>
              </a:rPr>
              <a:t>Depunerea / transmiterea cererilor-tip de înscriere la unitatea de învățământ, împreună cu celelalte documente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o-RO" sz="1800" b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1800" b="0" dirty="0" smtClean="0">
                <a:solidFill>
                  <a:schemeClr val="tx1"/>
                </a:solidFill>
              </a:rPr>
              <a:t>Validarea fișelor de înscriere generate de aplicația informatică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1800" b="0" dirty="0" smtClean="0">
                <a:solidFill>
                  <a:schemeClr val="tx1"/>
                </a:solidFill>
              </a:rPr>
              <a:t> </a:t>
            </a:r>
            <a:endParaRPr lang="ro-RO" sz="1800" b="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ro-RO" sz="1800" dirty="0">
              <a:solidFill>
                <a:schemeClr val="tx1"/>
              </a:solidFill>
            </a:endParaRPr>
          </a:p>
          <a:p>
            <a:endParaRPr lang="ro-RO" sz="1800" dirty="0">
              <a:solidFill>
                <a:schemeClr val="tx1"/>
              </a:solidFill>
            </a:endParaRPr>
          </a:p>
          <a:p>
            <a:endParaRPr lang="ro-RO" sz="1800" dirty="0">
              <a:solidFill>
                <a:schemeClr val="tx1"/>
              </a:solidFill>
            </a:endParaRPr>
          </a:p>
        </p:txBody>
      </p:sp>
      <p:sp>
        <p:nvSpPr>
          <p:cNvPr id="31" name="Shape 410"/>
          <p:cNvSpPr txBox="1">
            <a:spLocks/>
          </p:cNvSpPr>
          <p:nvPr/>
        </p:nvSpPr>
        <p:spPr>
          <a:xfrm>
            <a:off x="115301" y="296562"/>
            <a:ext cx="8775385" cy="685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 algn="ctr">
              <a:spcAft>
                <a:spcPts val="1000"/>
              </a:spcAft>
              <a:buFont typeface="Roboto Condensed Light"/>
              <a:buNone/>
            </a:pPr>
            <a:r>
              <a:rPr lang="ro-RO" b="1" dirty="0" smtClean="0">
                <a:solidFill>
                  <a:schemeClr val="tx1"/>
                </a:solidFill>
              </a:rPr>
              <a:t>ÎNSCRIEREA</a:t>
            </a:r>
            <a:endParaRPr lang="ro-RO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679602" y="392575"/>
            <a:ext cx="618502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o-RO" sz="1400" dirty="0"/>
              <a:t> </a:t>
            </a:r>
            <a:r>
              <a:rPr lang="ro-RO" sz="1400" dirty="0" smtClean="0"/>
              <a:t>    </a:t>
            </a:r>
            <a:r>
              <a:rPr lang="ro-RO" sz="3200" dirty="0" smtClean="0"/>
              <a:t>ÎNSCRIEREA</a:t>
            </a:r>
            <a:endParaRPr sz="3200" dirty="0"/>
          </a:p>
        </p:txBody>
      </p:sp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grpSp>
        <p:nvGrpSpPr>
          <p:cNvPr id="271" name="Shape 271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Shape 272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-38600" y="1167284"/>
            <a:ext cx="9143999" cy="3724096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pPr algn="ctr">
              <a:tabLst>
                <a:tab pos="92075" algn="l"/>
              </a:tabLst>
            </a:pPr>
            <a:r>
              <a:rPr lang="ro-RO" sz="2000" b="1" dirty="0">
                <a:solidFill>
                  <a:schemeClr val="bg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	</a:t>
            </a:r>
            <a:r>
              <a:rPr lang="ro-RO" sz="2000" b="1" u="sng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PRIMA ETAPĂ</a:t>
            </a:r>
          </a:p>
          <a:p>
            <a:pPr algn="ctr">
              <a:tabLst>
                <a:tab pos="92075" algn="l"/>
              </a:tabLst>
            </a:pPr>
            <a:r>
              <a:rPr lang="ro-RO" sz="2000" b="1" u="sng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14.05.2024 – 29.05.2024</a:t>
            </a:r>
            <a:endParaRPr lang="ro-RO" sz="2000" b="1" u="sng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algn="just">
              <a:tabLst>
                <a:tab pos="92075" algn="l"/>
              </a:tabLst>
            </a:pPr>
            <a:endParaRPr lang="ro-RO" sz="2000" b="1" u="sng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14.05.2024 – 17.05.2024 – Repartizarea copiilor la școala de circumscripție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20.05.2024 – 27.05.2024 – Aplicarea criteriilor generale de departajare; Admiterea sau respingerea cererilor prin care se solicită înscrierea la o altă școală decât cea de circumscripție pe locurile rămase libere; Validarea în CA a listei candidaților admiși; Marcarea în aplicație a acestor cereri</a:t>
            </a: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endParaRPr lang="ro-RO" sz="1600" b="1" dirty="0" smtClean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28.05.2024 – Repartizarea la școala de circumscripție a copiilor care nu au fost admiși la alte unități, din lipsă de locuri și care au exprimat în această fază opțiunea pentru înscrierea în școala de circumscripție   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29.05.2024 –Afișarea în unitățile de învățământ și pe site-ul inspectoratului școlar a candidaților înmatriculați și a numărului de locuri rămase libere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679602" y="392575"/>
            <a:ext cx="618502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o-RO" sz="3200" dirty="0" smtClean="0"/>
              <a:t>ÎNSCRIEREA</a:t>
            </a:r>
            <a:endParaRPr sz="3200" dirty="0"/>
          </a:p>
        </p:txBody>
      </p:sp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grpSp>
        <p:nvGrpSpPr>
          <p:cNvPr id="271" name="Shape 271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Shape 272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-38599" y="1262534"/>
            <a:ext cx="9249274" cy="3662541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pPr algn="ctr">
              <a:tabLst>
                <a:tab pos="92075" algn="l"/>
              </a:tabLst>
            </a:pPr>
            <a:r>
              <a:rPr lang="ro-RO" sz="2000" b="1" dirty="0">
                <a:solidFill>
                  <a:schemeClr val="bg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	</a:t>
            </a:r>
            <a:r>
              <a:rPr lang="ro-RO" sz="2000" b="1" u="sng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A DOUA ETAPĂ     30.05.2024- 06.09.2024</a:t>
            </a:r>
            <a:endParaRPr lang="ro-RO" sz="2000" b="1" u="sng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algn="just">
              <a:tabLst>
                <a:tab pos="92075" algn="l"/>
              </a:tabLst>
            </a:pPr>
            <a:endParaRPr lang="ro-RO" sz="2000" b="1" u="sng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30.05.2024 – Comunicarea și afișarea procedurii de repartizare a copiilor pe locurile disponibile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31.05.2024 – 07.06.2024 – Depunerea/ Transmiterea cererii-tip de înscriere la secretariatul unității de învățământ aflate pe prima poziție dintre cele trei opțiuni exprimate pentru etapa a doua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10.06.2024 – 14.06.2024 – Validarea cererilor-tip de înscriere la unitatea de învățământ aflată pe prima poziție în opțiunile privind înscrierea copiilor</a:t>
            </a: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17.06.2024-21.06.2024 – Procesarea la nivelul unităților de învățământ a cererilor-tip de înscriere depuse, aplicând procedura specifică elaborată de ISMB, pe baza criteriilor generale și a celor specifice de departajare în limita locurilor disponnibile. Completarea în aplicația informatică  a datelor din cererile-tip de înscriere pentru candidații înscriși în această etapă. Afișarea la fiecare unitate de învățământ a listelor finale ale copiilor înscriși în clasa pregătitoare</a:t>
            </a:r>
          </a:p>
          <a:p>
            <a:pPr marL="285750" indent="-285750" algn="just">
              <a:buFont typeface="Wingdings" pitchFamily="2" charset="2"/>
              <a:buChar char="Ø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02.09.2024 – 06.09.2024 –Soluționarea de către ISMB a cererilor părinților / tutorilor legal instituiți / reprezentanților legali ai copiilor care nu au fost încă înscriși la vreo unitate de învățământ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215582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0" y="979303"/>
            <a:ext cx="8902995" cy="8190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endParaRPr lang="ro-RO" sz="1800" b="1" dirty="0">
              <a:solidFill>
                <a:schemeClr val="tx1"/>
              </a:solidFill>
            </a:endParaRPr>
          </a:p>
        </p:txBody>
      </p:sp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679603" y="392575"/>
            <a:ext cx="607900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o-RO" sz="2400" dirty="0" smtClean="0"/>
              <a:t>CONSTITUIREA FORMAȚIUNILOR DE ELEVI ÎN CLASA PREGĂTITOARE</a:t>
            </a:r>
            <a:endParaRPr sz="2400" dirty="0"/>
          </a:p>
        </p:txBody>
      </p:sp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pSp>
        <p:nvGrpSpPr>
          <p:cNvPr id="271" name="Shape 271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Shape 272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0" y="1867911"/>
            <a:ext cx="9143999" cy="1231106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pPr algn="just">
              <a:tabLst>
                <a:tab pos="92075" algn="l"/>
              </a:tabLst>
            </a:pPr>
            <a:endParaRPr lang="ro-RO" sz="20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</a:endParaRPr>
          </a:p>
          <a:p>
            <a:pPr algn="just">
              <a:tabLst>
                <a:tab pos="92075" algn="l"/>
              </a:tabLst>
            </a:pPr>
            <a:r>
              <a:rPr lang="ro-RO" sz="1800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 Se </a:t>
            </a:r>
            <a:r>
              <a:rPr lang="ro-RO" sz="1800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ține seama de prevederile art.12, 13, 14, 15 din capitolul III din OME nr. 3945 /01.03.2024, privind aprobarea Procedurii de distribuție aleatorie a </a:t>
            </a:r>
            <a:r>
              <a:rPr lang="ro-RO" sz="1800" dirty="0" err="1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antepreșcolarilor</a:t>
            </a:r>
            <a:r>
              <a:rPr lang="ro-RO" sz="1800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/ preșcolarilor/ elevilor în formațiunile de studiu.</a:t>
            </a:r>
            <a:endParaRPr lang="ro-RO" sz="1800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920" y="3155274"/>
            <a:ext cx="8902995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o-RO" sz="1700" dirty="0">
              <a:solidFill>
                <a:srgbClr val="263248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algn="just"/>
            <a:endParaRPr lang="ro-RO" sz="20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766318"/>
            <a:ext cx="9144000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o-RO" spc="5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o-RO" spc="5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latin typeface="Roboto Condensed" charset="0"/>
                <a:ea typeface="Roboto Condensed" charset="0"/>
              </a:rPr>
              <a:t>Pentru școlile care nu mai au locuri libere la 31.08.2024, constituirea formațiunilor de elevi în clasa pregătitoare se va face în perioada 02.09.2024 – 06.09.2024</a:t>
            </a:r>
          </a:p>
          <a:p>
            <a:pPr algn="ctr"/>
            <a:r>
              <a:rPr lang="ro-RO" spc="5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latin typeface="Roboto Condensed" charset="0"/>
                <a:ea typeface="Roboto Condensed" charset="0"/>
              </a:rPr>
              <a:t>Pentru școlile care mai au locuri libere la 02.09.2024, constituirea formațiunilor de elevi în clasa pregătitoare se va face pe data de 05.09.2024</a:t>
            </a:r>
            <a:endParaRPr lang="ro-RO" spc="50" dirty="0">
              <a:ln w="6600">
                <a:solidFill>
                  <a:schemeClr val="accent2"/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latin typeface="Roboto Condensed" charset="0"/>
              <a:ea typeface="Roboto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45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3795" y="1315007"/>
            <a:ext cx="8902995" cy="5750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ro-RO" b="1" dirty="0" smtClean="0"/>
              <a:t>Situațiile excepționale pot fi: </a:t>
            </a:r>
            <a:endParaRPr lang="ro-RO" b="1" dirty="0"/>
          </a:p>
          <a:p>
            <a:pPr marL="0" lvl="0" indent="0" algn="just">
              <a:buNone/>
            </a:pPr>
            <a:endParaRPr lang="ro-RO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endParaRPr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679602" y="392575"/>
            <a:ext cx="620490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o-RO" sz="2800" dirty="0" smtClean="0"/>
              <a:t>SITUAȚIILE EXCEPȚIONALE</a:t>
            </a:r>
            <a:endParaRPr sz="2800" dirty="0"/>
          </a:p>
        </p:txBody>
      </p:sp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grpSp>
        <p:nvGrpSpPr>
          <p:cNvPr id="271" name="Shape 271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Shape 272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-28654" y="1790681"/>
            <a:ext cx="9143999" cy="3831818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2075" algn="l"/>
              </a:tabLst>
            </a:pPr>
            <a:r>
              <a:rPr lang="ro-RO" sz="1800" dirty="0">
                <a:solidFill>
                  <a:schemeClr val="bg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ro-RO" sz="1800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copiii care împlinesc vârsta de 6 ani până la 31 august 2024, dar pentru care se solicită amânarea înscrierii din motive medicale;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2075" algn="l"/>
              </a:tabLst>
            </a:pPr>
            <a:r>
              <a:rPr lang="ro-RO" sz="1800" dirty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c</a:t>
            </a:r>
            <a:r>
              <a:rPr lang="ro-RO" sz="1800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ele care nu se încadrează în Calendarul înscrierii în învățământul primar.</a:t>
            </a:r>
          </a:p>
          <a:p>
            <a:pPr algn="just">
              <a:lnSpc>
                <a:spcPct val="150000"/>
              </a:lnSpc>
              <a:tabLst>
                <a:tab pos="92075" algn="l"/>
              </a:tabLst>
            </a:pPr>
            <a:r>
              <a:rPr lang="ro-RO" sz="18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   În cazul cererilor de amânare a înscrierii, părinții prezintă dovada situației medicale a copilului.</a:t>
            </a:r>
          </a:p>
          <a:p>
            <a:pPr algn="just">
              <a:lnSpc>
                <a:spcPct val="150000"/>
              </a:lnSpc>
              <a:tabLst>
                <a:tab pos="92075" algn="l"/>
              </a:tabLst>
            </a:pPr>
            <a:r>
              <a:rPr lang="ro-RO" sz="18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   Părinții depun cereri-tip la ISMB.</a:t>
            </a:r>
          </a:p>
          <a:p>
            <a:pPr algn="just">
              <a:lnSpc>
                <a:spcPct val="150000"/>
              </a:lnSpc>
              <a:tabLst>
                <a:tab pos="92075" algn="l"/>
              </a:tabLst>
            </a:pPr>
            <a:r>
              <a:rPr lang="ro-RO" sz="18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   Situațiile privind înscrierea copiilor în învățământul primar care nu se încadrează în Calendar sunt aprobate de ISMB.</a:t>
            </a:r>
            <a:endParaRPr lang="ro-RO" sz="18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2075" algn="l"/>
              </a:tabLst>
            </a:pPr>
            <a:endParaRPr lang="ro-RO" sz="18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2075" algn="l"/>
              </a:tabLst>
            </a:pPr>
            <a:endParaRPr lang="ro-RO" sz="18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38967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6" name="Shape 214"/>
          <p:cNvSpPr txBox="1">
            <a:spLocks/>
          </p:cNvSpPr>
          <p:nvPr/>
        </p:nvSpPr>
        <p:spPr>
          <a:xfrm>
            <a:off x="2195865" y="68753"/>
            <a:ext cx="6583750" cy="1024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 algn="ctr">
              <a:spcBef>
                <a:spcPts val="0"/>
              </a:spcBef>
              <a:buFont typeface="Roboto Condensed Light"/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o-RO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LEGISLAȚIE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2433" y="838774"/>
            <a:ext cx="68771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dirty="0" smtClean="0">
                <a:latin typeface="Roboto Condensed" charset="0"/>
                <a:ea typeface="Roboto Condensed" charset="0"/>
              </a:rPr>
              <a:t>1.Legea învățământului preuniversitar nr.198/2023, cu modificările și completările ulterioare;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2.OME  nr.4019 /15.03.2024 privind aprobarea Metodologiei de înscriere a copiilor în învățământul primar pentru anul școlar 2024-2025;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3. Calendarul înscrierii în învățământul primar pentru anul școlar 2024-2025, aprobat prin OME nr.4019/2024</a:t>
            </a:r>
            <a:r>
              <a:rPr lang="ro-RO" sz="2000" dirty="0">
                <a:latin typeface="Roboto Condensed" charset="0"/>
                <a:ea typeface="Roboto Condensed" charset="0"/>
              </a:rPr>
              <a:t>;</a:t>
            </a:r>
            <a:endParaRPr lang="en-US" sz="2000" dirty="0" smtClean="0">
              <a:latin typeface="Roboto Condensed" charset="0"/>
              <a:ea typeface="Roboto Condensed" charset="0"/>
            </a:endParaRPr>
          </a:p>
          <a:p>
            <a:r>
              <a:rPr lang="en-US" sz="2000" dirty="0" smtClean="0">
                <a:latin typeface="Roboto Condensed" charset="0"/>
                <a:ea typeface="Roboto Condensed" charset="0"/>
              </a:rPr>
              <a:t>4.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Procedura de distribuție aleatorie a </a:t>
            </a:r>
            <a:r>
              <a:rPr lang="ro-RO" sz="2000" dirty="0" err="1" smtClean="0">
                <a:latin typeface="Roboto Condensed" charset="0"/>
                <a:ea typeface="Roboto Condensed" charset="0"/>
              </a:rPr>
              <a:t>antepreșcolarilor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/ preșcolarilor/ elevilor în formațiunile de studiu, 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aprob</a:t>
            </a:r>
            <a:r>
              <a:rPr lang="en-US" sz="2000" dirty="0" smtClean="0">
                <a:latin typeface="Roboto Condensed" charset="0"/>
                <a:ea typeface="Roboto Condensed" charset="0"/>
              </a:rPr>
              <a:t>a</a:t>
            </a:r>
            <a:r>
              <a:rPr lang="ro-RO" sz="2000" dirty="0" err="1" smtClean="0">
                <a:latin typeface="Roboto Condensed" charset="0"/>
                <a:ea typeface="Roboto Condensed" charset="0"/>
              </a:rPr>
              <a:t>tă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 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prin OME. </a:t>
            </a:r>
            <a:r>
              <a:rPr lang="en-US" sz="2000" dirty="0" smtClean="0">
                <a:latin typeface="Roboto Condensed" charset="0"/>
                <a:ea typeface="Roboto Condensed" charset="0"/>
              </a:rPr>
              <a:t>n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r.3945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/ 01.03.2024;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5.Metodologia privind depășirea efectivelor formațiunilor de </a:t>
            </a:r>
            <a:r>
              <a:rPr lang="ro-RO" sz="2000" dirty="0" err="1" smtClean="0">
                <a:latin typeface="Roboto Condensed" charset="0"/>
                <a:ea typeface="Roboto Condensed" charset="0"/>
              </a:rPr>
              <a:t>antepreșcolari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, preșcolari sau elevi din unitățile de învățământ preuniversitar de stat, aprobată prin OME. </a:t>
            </a:r>
            <a:r>
              <a:rPr lang="en-US" sz="2000" dirty="0" smtClean="0">
                <a:latin typeface="Roboto Condensed" charset="0"/>
                <a:ea typeface="Roboto Condensed" charset="0"/>
              </a:rPr>
              <a:t>n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r.6756/06.12.2023</a:t>
            </a:r>
            <a:r>
              <a:rPr lang="ro-RO" sz="2000" dirty="0" smtClean="0">
                <a:latin typeface="Roboto Condensed" charset="0"/>
                <a:ea typeface="Roboto Condensed" charset="0"/>
              </a:rPr>
              <a:t>.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174320" y="1476374"/>
            <a:ext cx="8393179" cy="20914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ro-RO" sz="1600" b="1" i="0" dirty="0" smtClean="0">
                <a:solidFill>
                  <a:schemeClr val="tx1"/>
                </a:solidFill>
              </a:rPr>
              <a:t>Înscrierea în clasa pregătitoare se face în prima etapă, doar în unitățile de învățământ AUTORIZATE sau ACREDITATE; </a:t>
            </a:r>
            <a:endParaRPr lang="ro-RO" sz="1600" b="1" i="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o-RO" sz="1600" b="1" i="0" dirty="0" smtClean="0">
                <a:solidFill>
                  <a:schemeClr val="tx1"/>
                </a:solidFill>
              </a:rPr>
              <a:t>Pot exista proceduri specifice de înscriere;</a:t>
            </a:r>
            <a:endParaRPr lang="ro-RO" sz="1600" b="1" i="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o-RO" sz="1600" b="1" i="0" dirty="0">
              <a:solidFill>
                <a:schemeClr val="tx1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o-RO" sz="1600" b="1" i="0" dirty="0" smtClean="0">
                <a:solidFill>
                  <a:schemeClr val="tx1"/>
                </a:solidFill>
              </a:rPr>
              <a:t>Dacă un copil nu este înmatriculat la unitatea de învățământ particular, va fi înscris la școala de circumscripție, dacă a fost bifată această opțiune în cererea-tip sau participă la a doua etapă de înscriere.</a:t>
            </a:r>
            <a:endParaRPr lang="ro-RO" sz="1600" b="1" i="0" dirty="0">
              <a:solidFill>
                <a:schemeClr val="tx1"/>
              </a:solidFill>
            </a:endParaRPr>
          </a:p>
          <a:p>
            <a:pPr marL="38100" lvl="0" indent="0" algn="just">
              <a:buNone/>
            </a:pPr>
            <a:endParaRPr lang="ro-RO" sz="1600" b="1" i="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600" b="1" i="0" dirty="0" smtClean="0">
                <a:solidFill>
                  <a:schemeClr val="tx1"/>
                </a:solidFill>
              </a:rPr>
              <a:t>Toate unitățile de învățământ particular au obligația de a introduce în Sistemul informatic integrat al învățământului din România ( SIIIR) toți elevii înmatriculați.</a:t>
            </a:r>
            <a:endParaRPr lang="ro-RO" sz="1600" b="1" i="0" dirty="0">
              <a:solidFill>
                <a:schemeClr val="tx1"/>
              </a:solidFill>
            </a:endParaRPr>
          </a:p>
          <a:p>
            <a:pPr marL="38100" indent="0" algn="r">
              <a:buNone/>
            </a:pPr>
            <a:endParaRPr sz="1400" dirty="0">
              <a:solidFill>
                <a:schemeClr val="tx1"/>
              </a:solidFill>
            </a:endParaRPr>
          </a:p>
        </p:txBody>
      </p:sp>
      <p:sp>
        <p:nvSpPr>
          <p:cNvPr id="230" name="Shape 230"/>
          <p:cNvSpPr txBox="1">
            <a:spLocks noGrp="1"/>
          </p:cNvSpPr>
          <p:nvPr>
            <p:ph type="sldNum" idx="4294967295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298146" y="512500"/>
            <a:ext cx="45786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400" b="1" dirty="0" smtClean="0">
                <a:solidFill>
                  <a:srgbClr val="FF99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ÎNVĂȚĂMÂNTUL PARTICULAR</a:t>
            </a:r>
            <a:endParaRPr lang="ro-RO" sz="2400" b="1" dirty="0">
              <a:solidFill>
                <a:srgbClr val="FF9900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0" y="1130209"/>
            <a:ext cx="8966790" cy="5076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o-RO" sz="1600" b="1" dirty="0" smtClean="0">
                <a:solidFill>
                  <a:schemeClr val="tx1"/>
                </a:solidFill>
                <a:sym typeface="Arial"/>
              </a:rPr>
              <a:t>Elevii cu CES pot fi înscriși în unități de învățământ de masă sau special;</a:t>
            </a:r>
            <a:endParaRPr lang="ro-RO" sz="1600" b="1" dirty="0">
              <a:solidFill>
                <a:schemeClr val="tx1"/>
              </a:solidFill>
            </a:endParaRPr>
          </a:p>
          <a:p>
            <a:pPr lvl="0"/>
            <a:endParaRPr lang="ro-RO" sz="1700" dirty="0">
              <a:sym typeface="Arial"/>
            </a:endParaRPr>
          </a:p>
        </p:txBody>
      </p:sp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679602" y="392575"/>
            <a:ext cx="616514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o-RO" sz="2400" dirty="0" smtClean="0"/>
              <a:t>Elevi cu CES</a:t>
            </a:r>
            <a:endParaRPr sz="2400" dirty="0"/>
          </a:p>
        </p:txBody>
      </p:sp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grpSp>
        <p:nvGrpSpPr>
          <p:cNvPr id="271" name="Shape 271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Shape 272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Shape 267"/>
          <p:cNvSpPr txBox="1">
            <a:spLocks noGrp="1"/>
          </p:cNvSpPr>
          <p:nvPr>
            <p:ph type="body" idx="1"/>
          </p:nvPr>
        </p:nvSpPr>
        <p:spPr>
          <a:xfrm>
            <a:off x="-88605" y="3159797"/>
            <a:ext cx="9143999" cy="13964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o-RO" sz="1600" b="1" dirty="0" smtClean="0">
                <a:solidFill>
                  <a:schemeClr val="tx1"/>
                </a:solidFill>
                <a:sym typeface="Arial"/>
              </a:rPr>
              <a:t>Se respectă toate etapele de înscriere la clasa pregătitoare.</a:t>
            </a:r>
            <a:endParaRPr lang="ro-RO" sz="1600" b="1" dirty="0">
              <a:solidFill>
                <a:schemeClr val="tx1"/>
              </a:solidFill>
              <a:sym typeface="Arial"/>
            </a:endParaRPr>
          </a:p>
          <a:p>
            <a:pPr lvl="0"/>
            <a:endParaRPr lang="ro-RO" sz="1400" b="1" dirty="0">
              <a:solidFill>
                <a:schemeClr val="tx1"/>
              </a:solidFill>
              <a:sym typeface="Arial"/>
            </a:endParaRPr>
          </a:p>
          <a:p>
            <a:pPr lvl="0"/>
            <a:endParaRPr lang="ro-RO" sz="1700" dirty="0">
              <a:sym typeface="Arial"/>
            </a:endParaRPr>
          </a:p>
          <a:p>
            <a:pPr lvl="0"/>
            <a:endParaRPr lang="ro-RO" sz="1700" dirty="0"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860222"/>
            <a:ext cx="9144000" cy="1400383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pPr marL="457200" indent="-355600">
              <a:spcBef>
                <a:spcPts val="600"/>
              </a:spcBef>
              <a:buClr>
                <a:srgbClr val="C7D3E6"/>
              </a:buClr>
              <a:buSzPts val="2000"/>
              <a:buFont typeface="Roboto Condensed Light"/>
              <a:buChar char="▰"/>
              <a:tabLst>
                <a:tab pos="92075" algn="l"/>
              </a:tabLst>
            </a:pPr>
            <a:r>
              <a:rPr lang="ro-RO" sz="1600" dirty="0">
                <a:solidFill>
                  <a:schemeClr val="bg1"/>
                </a:solidFill>
                <a:latin typeface="Roboto Condensed Light"/>
                <a:ea typeface="Roboto Condensed Light"/>
                <a:cs typeface="Roboto Condensed Light"/>
              </a:rPr>
              <a:t> </a:t>
            </a: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În învățământul special sunt înscriși copii cu CES care împlinesc vârsta de 8 ani până la data de 31.08.2024. La solicitarea scrisă , pot fi înscriși în clasa pregătitoare și copiii cu CES cu vârste cuprinse între 6 și 8 ani la data începerii anului școlar;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</a:endParaRPr>
          </a:p>
          <a:p>
            <a:pPr marL="457200" indent="-355600">
              <a:spcBef>
                <a:spcPts val="600"/>
              </a:spcBef>
              <a:buClr>
                <a:srgbClr val="C7D3E6"/>
              </a:buClr>
              <a:buSzPts val="2000"/>
              <a:buFont typeface="Roboto Condensed Light"/>
              <a:buChar char="▰"/>
              <a:tabLst>
                <a:tab pos="92075" algn="l"/>
              </a:tabLst>
            </a:pPr>
            <a:r>
              <a:rPr lang="ro-RO" sz="1600" b="1" dirty="0" smtClean="0">
                <a:solidFill>
                  <a:schemeClr val="tx1"/>
                </a:solidFill>
                <a:latin typeface="Roboto Condensed Light"/>
                <a:ea typeface="Roboto Condensed Light"/>
                <a:cs typeface="Roboto Condensed Light"/>
              </a:rPr>
              <a:t>Înscrierea elevilor cu CES în învățământul special se face EXCLUSIV în baza certificatului de orientare școlară și profesională;</a:t>
            </a:r>
            <a:endParaRPr lang="ro-RO" sz="1600" b="1" dirty="0">
              <a:solidFill>
                <a:schemeClr val="tx1"/>
              </a:solidFill>
              <a:latin typeface="Roboto Condensed Light"/>
              <a:ea typeface="Roboto Condensed Light"/>
              <a:cs typeface="Roboto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11582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title"/>
          </p:nvPr>
        </p:nvSpPr>
        <p:spPr>
          <a:xfrm>
            <a:off x="340042" y="392575"/>
            <a:ext cx="789573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>
                <a:solidFill>
                  <a:schemeClr val="tx1"/>
                </a:solidFill>
              </a:rPr>
              <a:t>      </a:t>
            </a:r>
            <a:r>
              <a:rPr lang="ro-RO" dirty="0" smtClean="0">
                <a:solidFill>
                  <a:schemeClr val="tx1"/>
                </a:solidFill>
              </a:rPr>
              <a:t>  </a:t>
            </a:r>
            <a:r>
              <a:rPr lang="ro-RO" sz="3200" dirty="0" smtClean="0">
                <a:solidFill>
                  <a:schemeClr val="tx1"/>
                </a:solidFill>
              </a:rPr>
              <a:t>COORDONARE ȘI APLICARE</a:t>
            </a:r>
            <a:endParaRPr sz="3200" dirty="0">
              <a:solidFill>
                <a:schemeClr val="tx1"/>
              </a:solidFill>
            </a:endParaRPr>
          </a:p>
        </p:txBody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99984" y="1347810"/>
            <a:ext cx="8686451" cy="35337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538163"/>
            <a:endParaRPr sz="1100" dirty="0"/>
          </a:p>
        </p:txBody>
      </p:sp>
      <p:sp>
        <p:nvSpPr>
          <p:cNvPr id="238" name="Shape 23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 dirty="0"/>
          </a:p>
        </p:txBody>
      </p:sp>
      <p:grpSp>
        <p:nvGrpSpPr>
          <p:cNvPr id="239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Horizontal Scroll 2"/>
          <p:cNvSpPr/>
          <p:nvPr/>
        </p:nvSpPr>
        <p:spPr>
          <a:xfrm>
            <a:off x="340042" y="1614196"/>
            <a:ext cx="7007290" cy="1017037"/>
          </a:xfrm>
          <a:prstGeom prst="horizontalScroll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 smtClean="0">
                <a:latin typeface="Roboto Condensed" charset="0"/>
                <a:ea typeface="Roboto Condensed" charset="0"/>
              </a:rPr>
              <a:t>Comisia națională de înscriere a copiilor în învățământul primar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340042" y="2631232"/>
            <a:ext cx="6941975" cy="1073021"/>
          </a:xfrm>
          <a:prstGeom prst="horizontalScroll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 smtClean="0">
                <a:latin typeface="Roboto Condensed" charset="0"/>
                <a:ea typeface="Roboto Condensed" charset="0"/>
              </a:rPr>
              <a:t>Comisia municipiului București de înscriere a copiilor în învățământul primar, cu atribuții conform art.47 (4) din metodologie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386695" y="3704253"/>
            <a:ext cx="6913983" cy="1033272"/>
          </a:xfrm>
          <a:prstGeom prst="horizontalScroll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 smtClean="0">
                <a:latin typeface="Roboto Condensed" charset="0"/>
                <a:ea typeface="Roboto Condensed" charset="0"/>
              </a:rPr>
              <a:t>Comisia de înscriere din unitatea de învățământ, cu atribuții conform art. 48 (2) din metodologie 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 smtClean="0"/>
              <a:t>CRITERII GENERALE</a:t>
            </a:r>
            <a:endParaRPr dirty="0"/>
          </a:p>
        </p:txBody>
      </p:sp>
      <p:sp>
        <p:nvSpPr>
          <p:cNvPr id="192" name="Shape 19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0" y="1428359"/>
            <a:ext cx="8754701" cy="3004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rgbClr val="FF9800"/>
              </a:solidFill>
            </a:endParaRPr>
          </a:p>
          <a:p>
            <a:pPr lvl="0" algn="just"/>
            <a:r>
              <a:rPr lang="ro-RO" b="1" dirty="0">
                <a:latin typeface="Roboto Condensed" charset="0"/>
                <a:ea typeface="Roboto Condensed" charset="0"/>
                <a:cs typeface="Arial" panose="020B0604020202020204" pitchFamily="34" charset="0"/>
              </a:rPr>
              <a:t>a</a:t>
            </a:r>
            <a:r>
              <a:rPr lang="ro-RO" b="1" dirty="0" smtClean="0">
                <a:latin typeface="Roboto Condensed" charset="0"/>
                <a:ea typeface="Roboto Condensed" charset="0"/>
                <a:cs typeface="Arial" panose="020B0604020202020204" pitchFamily="34" charset="0"/>
              </a:rPr>
              <a:t>) existența unui certificat medical de încadrare în grad de handicap a copilului;</a:t>
            </a:r>
            <a:endParaRPr lang="ro-RO" b="1" dirty="0"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algn="just"/>
            <a:r>
              <a:rPr lang="ro-RO" b="1" dirty="0" smtClean="0">
                <a:latin typeface="Roboto Condensed" charset="0"/>
                <a:ea typeface="Roboto Condensed" charset="0"/>
                <a:cs typeface="Arial" panose="020B0604020202020204" pitchFamily="34" charset="0"/>
              </a:rPr>
              <a:t>b) existența unnui document care dovedește că este orfan de ambii părinți;</a:t>
            </a:r>
            <a:endParaRPr lang="ro-RO" b="1" dirty="0"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lvl="0" algn="just"/>
            <a:r>
              <a:rPr lang="ro-RO" b="1" dirty="0" smtClean="0">
                <a:latin typeface="Roboto Condensed" charset="0"/>
                <a:ea typeface="Roboto Condensed" charset="0"/>
                <a:cs typeface="Arial" panose="020B0604020202020204" pitchFamily="34" charset="0"/>
              </a:rPr>
              <a:t>c) existența unui document care dovedește că este orfan de un părinte;</a:t>
            </a:r>
            <a:endParaRPr lang="ro-RO" b="1" dirty="0"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lvl="0" algn="just"/>
            <a:r>
              <a:rPr lang="ro-RO" b="1" dirty="0" smtClean="0">
                <a:latin typeface="Roboto Condensed" charset="0"/>
                <a:ea typeface="Roboto Condensed" charset="0"/>
                <a:cs typeface="Arial" panose="020B0604020202020204" pitchFamily="34" charset="0"/>
              </a:rPr>
              <a:t> d) existența unui frate/ a unei surori înmatriculat/ înmatriculate în unitatea de învățământ respectivă.</a:t>
            </a:r>
            <a:endParaRPr lang="ro-RO" b="1" dirty="0"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</p:txBody>
      </p:sp>
      <p:grpSp>
        <p:nvGrpSpPr>
          <p:cNvPr id="194" name="Shape 194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Shape 195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0" t="0" r="0" b="0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Shape 197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0" t="0" r="0" b="0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Shape 198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Shape 200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Shape 201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 smtClean="0"/>
              <a:t>CRITERII SPECIFICE</a:t>
            </a:r>
            <a:endParaRPr dirty="0"/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181069" y="1223085"/>
            <a:ext cx="8924332" cy="37290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endParaRPr sz="1100" b="1" dirty="0">
              <a:solidFill>
                <a:srgbClr val="FF9800"/>
              </a:solidFill>
            </a:endParaRPr>
          </a:p>
          <a:p>
            <a:pPr lvl="0"/>
            <a:r>
              <a:rPr lang="ro-RO" b="1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Sunt nediscriminatorii;</a:t>
            </a:r>
            <a:endParaRPr lang="ro-RO" b="1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lvl="0"/>
            <a:r>
              <a:rPr lang="ro-RO" b="1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Se stabilesc în urma consultării cadrelor didactice și a partenerilor sociali – sindicate, consiliu reprezentativ al părinților / asociația de părinți;</a:t>
            </a:r>
            <a:endParaRPr lang="ro-RO" b="1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lvl="0"/>
            <a:r>
              <a:rPr lang="ro-RO" b="1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Sunt aprobate de consiliul de administrație al unității de învățământ, după verificarea de către consilierul juridic al ISMB;</a:t>
            </a:r>
            <a:endParaRPr lang="ro-RO" b="1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lvl="0"/>
            <a:r>
              <a:rPr lang="ro-RO" b="1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Se afișează la sediul unității de învățământ;</a:t>
            </a:r>
            <a:endParaRPr lang="ro-RO" b="1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lvl="0"/>
            <a:r>
              <a:rPr lang="ro-RO" b="1" dirty="0" smtClean="0">
                <a:solidFill>
                  <a:schemeClr val="tx1"/>
                </a:solidFill>
                <a:latin typeface="Roboto Condensed" charset="0"/>
                <a:ea typeface="Roboto Condensed" charset="0"/>
                <a:cs typeface="Arial" panose="020B0604020202020204" pitchFamily="34" charset="0"/>
              </a:rPr>
              <a:t>Nu se mai modifică după aprobare și afișare.</a:t>
            </a:r>
            <a:endParaRPr lang="ro-RO" b="1" dirty="0">
              <a:solidFill>
                <a:schemeClr val="tx1"/>
              </a:solidFill>
              <a:latin typeface="Roboto Condensed" charset="0"/>
              <a:ea typeface="Roboto Condensed" charset="0"/>
              <a:cs typeface="Arial" panose="020B0604020202020204" pitchFamily="34" charset="0"/>
            </a:endParaRPr>
          </a:p>
          <a:p>
            <a:pPr marL="101600" lvl="0" indent="0">
              <a:buNone/>
            </a:pPr>
            <a:endParaRPr lang="ro-RO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rtl="0">
              <a:spcAft>
                <a:spcPts val="1000"/>
              </a:spcAft>
              <a:buNone/>
            </a:pPr>
            <a:endParaRPr sz="100" b="1" dirty="0">
              <a:solidFill>
                <a:srgbClr val="0070C0"/>
              </a:solidFill>
            </a:endParaRPr>
          </a:p>
        </p:txBody>
      </p:sp>
      <p:sp>
        <p:nvSpPr>
          <p:cNvPr id="192" name="Shape 19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194" name="Shape 194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Shape 195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0" t="0" r="0" b="0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Shape 197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0" t="0" r="0" b="0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Shape 198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Shape 200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Shape 201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8403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/>
          <p:nvPr/>
        </p:nvSpPr>
        <p:spPr>
          <a:xfrm>
            <a:off x="2176130" y="0"/>
            <a:ext cx="6804837" cy="5143499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C7D3E6"/>
          </a:solidFill>
          <a:ln w="9525" cap="flat" cmpd="sng">
            <a:solidFill>
              <a:srgbClr val="92A8C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95" name="Shape 495"/>
          <p:cNvSpPr/>
          <p:nvPr/>
        </p:nvSpPr>
        <p:spPr>
          <a:xfrm>
            <a:off x="2537637" y="535172"/>
            <a:ext cx="6131441" cy="346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 defTabSz="808038">
              <a:lnSpc>
                <a:spcPct val="150000"/>
              </a:lnSpc>
            </a:pPr>
            <a:endParaRPr lang="ro-RO" sz="1300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96" name="Shape 49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497" name="Shape 497"/>
          <p:cNvSpPr txBox="1">
            <a:spLocks noGrp="1"/>
          </p:cNvSpPr>
          <p:nvPr>
            <p:ph type="body" idx="4294967295"/>
          </p:nvPr>
        </p:nvSpPr>
        <p:spPr>
          <a:xfrm>
            <a:off x="163033" y="878062"/>
            <a:ext cx="2127439" cy="66545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buNone/>
            </a:pPr>
            <a:r>
              <a:rPr lang="ro-RO" sz="2000" dirty="0" smtClean="0"/>
              <a:t>CE SE AFIȘEAZĂ?</a:t>
            </a:r>
            <a:endParaRPr lang="ro-RO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512827" y="266700"/>
            <a:ext cx="613144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800" dirty="0" smtClean="0">
                <a:latin typeface="Roboto Condensed" charset="0"/>
                <a:ea typeface="Roboto Condensed" charset="0"/>
              </a:rPr>
              <a:t>- Metodologia de înscriere a copiilor în învățământul primar pentru anul școlar 2024-2025 și Calendarul înscrierii în învățământul primar pentru anul școlar 2024-2025, aprobat prin OME nr.4019/2024;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-Numărul de clase și de locuri aprobate la clasa pregătitoare prin planul de școlarizare;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-Străzile/ adresele incluse în circumscripția școlară;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-Criteriile generale și criteriile specifice  de departajare;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-Programul de înscriere și de validare a cererilor, cf. </a:t>
            </a:r>
            <a:r>
              <a:rPr lang="ro-RO" sz="1800" dirty="0">
                <a:latin typeface="Roboto Condensed" charset="0"/>
                <a:ea typeface="Roboto Condensed" charset="0"/>
              </a:rPr>
              <a:t>a</a:t>
            </a:r>
            <a:r>
              <a:rPr lang="ro-RO" sz="1800" dirty="0" smtClean="0">
                <a:latin typeface="Roboto Condensed" charset="0"/>
                <a:ea typeface="Roboto Condensed" charset="0"/>
              </a:rPr>
              <a:t>rt.13 (6);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-Mențiuni privind spațiul în care se desfășoară clasa pregătitoare și fotografii relevante ale acestuia;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-Anunțul privind funcționarea TELVERDE- </a:t>
            </a:r>
            <a:r>
              <a:rPr lang="en-US" sz="1800" dirty="0" smtClean="0">
                <a:solidFill>
                  <a:schemeClr val="tx1"/>
                </a:solidFill>
                <a:latin typeface="Roboto Condensed" charset="0"/>
                <a:ea typeface="Roboto Condensed" charset="0"/>
              </a:rPr>
              <a:t>0800816021;</a:t>
            </a:r>
            <a:endParaRPr lang="ro-RO" sz="1800" dirty="0" smtClean="0">
              <a:solidFill>
                <a:schemeClr val="tx1"/>
              </a:solidFill>
              <a:latin typeface="Roboto Condensed" charset="0"/>
              <a:ea typeface="Roboto Condensed" charset="0"/>
            </a:endParaRP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-Anunțul privind faptul că aplicația informatică nu permite înscrierea la mai multe unități de învățământ;</a:t>
            </a:r>
            <a:endParaRPr lang="ro-RO" sz="1800" dirty="0" smtClean="0">
              <a:solidFill>
                <a:schemeClr val="tx1"/>
              </a:solidFill>
              <a:latin typeface="Roboto Condensed" charset="0"/>
              <a:ea typeface="Roboto Condensed" charset="0"/>
            </a:endParaRPr>
          </a:p>
          <a:p>
            <a:pPr marL="285750" indent="-285750">
              <a:buFontTx/>
              <a:buChar char="-"/>
            </a:pPr>
            <a:endParaRPr lang="ro-RO" sz="1600" dirty="0" smtClean="0">
              <a:latin typeface="Roboto Condensed" charset="0"/>
              <a:ea typeface="Roboto Condensed" charset="0"/>
            </a:endParaRPr>
          </a:p>
          <a:p>
            <a:pPr marL="285750" indent="-285750">
              <a:buFontTx/>
              <a:buChar char="-"/>
            </a:pPr>
            <a:endParaRPr lang="ro-R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/>
          <p:nvPr/>
        </p:nvSpPr>
        <p:spPr>
          <a:xfrm>
            <a:off x="2176130" y="0"/>
            <a:ext cx="6804837" cy="5143499"/>
          </a:xfrm>
          <a:custGeom>
            <a:avLst/>
            <a:gdLst/>
            <a:ahLst/>
            <a:cxnLst/>
            <a:rect l="0" t="0" r="0" b="0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C7D3E6"/>
          </a:solidFill>
          <a:ln w="9525" cap="flat" cmpd="sng">
            <a:solidFill>
              <a:srgbClr val="92A8C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95" name="Shape 495"/>
          <p:cNvSpPr/>
          <p:nvPr/>
        </p:nvSpPr>
        <p:spPr>
          <a:xfrm>
            <a:off x="2537637" y="496186"/>
            <a:ext cx="6131441" cy="346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 defTabSz="808038">
              <a:lnSpc>
                <a:spcPct val="150000"/>
              </a:lnSpc>
            </a:pPr>
            <a:endParaRPr lang="ro-RO" sz="1300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96" name="Shape 49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497" name="Shape 497"/>
          <p:cNvSpPr txBox="1">
            <a:spLocks noGrp="1"/>
          </p:cNvSpPr>
          <p:nvPr>
            <p:ph type="body" idx="4294967295"/>
          </p:nvPr>
        </p:nvSpPr>
        <p:spPr>
          <a:xfrm>
            <a:off x="163033" y="878062"/>
            <a:ext cx="2127439" cy="66545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buNone/>
            </a:pPr>
            <a:r>
              <a:rPr lang="ro-RO" sz="2000" dirty="0" smtClean="0"/>
              <a:t>CE SE AFIȘEAZĂ?</a:t>
            </a:r>
            <a:endParaRPr lang="ro-RO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609850" y="400050"/>
            <a:ext cx="59340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800" dirty="0" smtClean="0">
                <a:latin typeface="Roboto Condensed" charset="0"/>
                <a:ea typeface="Roboto Condensed" charset="0"/>
              </a:rPr>
              <a:t>-Anunțul prin care, cf. art.13 (9) din metodologie, ordinea prin care se realizează programarea telefonică nu presupune crearea unei liste de preînscriere și/sau acordarea unei priorități la înscriere;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-Documenetele necesare pentru înscrierea în învățământul primar;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-Informații privind programul ,,Școală după școală”, după caz;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-Numărul de telefon al unității de învățământ la care se pot obține informații privind înscrierea în învățământul primar;</a:t>
            </a:r>
          </a:p>
          <a:p>
            <a:r>
              <a:rPr lang="ro-RO" sz="1800" dirty="0" smtClean="0">
                <a:latin typeface="Roboto Condensed" charset="0"/>
                <a:ea typeface="Roboto Condensed" charset="0"/>
              </a:rPr>
              <a:t>-Anunțul privind respectarea art.49 din metodologie:  ,,Prezentarea de înscrisuri false la înscrierea în clasa pregătitoare se pedepsește conform legii și atrage pierderea locului obținut prin fraudă.”</a:t>
            </a:r>
            <a:endParaRPr lang="ro-RO" sz="1800" dirty="0">
              <a:latin typeface="Roboto Condensed" charset="0"/>
              <a:ea typeface="Roboto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54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Shape 376"/>
          <p:cNvGrpSpPr/>
          <p:nvPr/>
        </p:nvGrpSpPr>
        <p:grpSpPr>
          <a:xfrm>
            <a:off x="765922" y="257139"/>
            <a:ext cx="7223010" cy="1323262"/>
            <a:chOff x="185742" y="1287960"/>
            <a:chExt cx="8044527" cy="2067200"/>
          </a:xfrm>
        </p:grpSpPr>
        <p:sp>
          <p:nvSpPr>
            <p:cNvPr id="377" name="Shape 377"/>
            <p:cNvSpPr/>
            <p:nvPr/>
          </p:nvSpPr>
          <p:spPr>
            <a:xfrm>
              <a:off x="6978450" y="1287960"/>
              <a:ext cx="1243800" cy="414300"/>
            </a:xfrm>
            <a:prstGeom prst="triangle">
              <a:avLst>
                <a:gd name="adj" fmla="val 0"/>
              </a:avLst>
            </a:prstGeom>
            <a:solidFill>
              <a:srgbClr val="92A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78" name="Shape 378"/>
            <p:cNvSpPr/>
            <p:nvPr/>
          </p:nvSpPr>
          <p:spPr>
            <a:xfrm rot="10800000" flipH="1">
              <a:off x="1423250" y="1697050"/>
              <a:ext cx="5566500" cy="12438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79" name="Shape 379"/>
            <p:cNvSpPr/>
            <p:nvPr/>
          </p:nvSpPr>
          <p:spPr>
            <a:xfrm rot="10800000" flipH="1">
              <a:off x="6986470" y="1697043"/>
              <a:ext cx="1243800" cy="12438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80" name="Shape 380"/>
            <p:cNvSpPr/>
            <p:nvPr/>
          </p:nvSpPr>
          <p:spPr>
            <a:xfrm flipH="1">
              <a:off x="185742" y="1697043"/>
              <a:ext cx="1243800" cy="12438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81" name="Shape 381"/>
            <p:cNvSpPr/>
            <p:nvPr/>
          </p:nvSpPr>
          <p:spPr>
            <a:xfrm rot="10800000">
              <a:off x="185748" y="2940860"/>
              <a:ext cx="1243800" cy="414300"/>
            </a:xfrm>
            <a:prstGeom prst="triangle">
              <a:avLst>
                <a:gd name="adj" fmla="val 0"/>
              </a:avLst>
            </a:prstGeom>
            <a:solidFill>
              <a:srgbClr val="92A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382" name="Shape 382"/>
          <p:cNvSpPr txBox="1">
            <a:spLocks noGrp="1"/>
          </p:cNvSpPr>
          <p:nvPr>
            <p:ph type="ctrTitle" idx="4294967295"/>
          </p:nvPr>
        </p:nvSpPr>
        <p:spPr>
          <a:xfrm>
            <a:off x="765926" y="354902"/>
            <a:ext cx="8039100" cy="122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o-RO" sz="2800" dirty="0" smtClean="0">
                <a:solidFill>
                  <a:srgbClr val="3F5378"/>
                </a:solidFill>
              </a:rPr>
              <a:t>ÎNVĂȚĂMÂNTUL CU PREDARE ÎN LIMBILE MINORITĂȚILOR NAȚIONALE</a:t>
            </a:r>
            <a:endParaRPr sz="2800" dirty="0">
              <a:solidFill>
                <a:srgbClr val="3F5378"/>
              </a:solidFill>
            </a:endParaRPr>
          </a:p>
        </p:txBody>
      </p:sp>
      <p:sp>
        <p:nvSpPr>
          <p:cNvPr id="384" name="Shape 38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14350" y="2181225"/>
            <a:ext cx="83153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dirty="0" smtClean="0">
                <a:latin typeface="Roboto Condensed" charset="0"/>
                <a:ea typeface="Roboto Condensed" charset="0"/>
              </a:rPr>
              <a:t>-Înscrierea în clasa pregătitoare se face în prima etapă;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-Se poate stabili un criteriu specific de departajare privind cunoașterea limbii de predare a minorității naționale respective, acesta putând fi aplicat înaintea criteriilor generale dedepartajare;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-Pentru verificarea cunoașterii limbii unei minorități naționale, unitățile de învățământ pot organiza examene specifice, pe baza unei proceduri proprii.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Shape 376"/>
          <p:cNvGrpSpPr/>
          <p:nvPr/>
        </p:nvGrpSpPr>
        <p:grpSpPr>
          <a:xfrm>
            <a:off x="765922" y="257139"/>
            <a:ext cx="7223010" cy="1323262"/>
            <a:chOff x="185742" y="1287960"/>
            <a:chExt cx="8044527" cy="2067200"/>
          </a:xfrm>
        </p:grpSpPr>
        <p:sp>
          <p:nvSpPr>
            <p:cNvPr id="377" name="Shape 377"/>
            <p:cNvSpPr/>
            <p:nvPr/>
          </p:nvSpPr>
          <p:spPr>
            <a:xfrm>
              <a:off x="6978450" y="1287960"/>
              <a:ext cx="1243800" cy="414300"/>
            </a:xfrm>
            <a:prstGeom prst="triangle">
              <a:avLst>
                <a:gd name="adj" fmla="val 0"/>
              </a:avLst>
            </a:prstGeom>
            <a:solidFill>
              <a:srgbClr val="92A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78" name="Shape 378"/>
            <p:cNvSpPr/>
            <p:nvPr/>
          </p:nvSpPr>
          <p:spPr>
            <a:xfrm rot="10800000" flipH="1">
              <a:off x="1423250" y="1697050"/>
              <a:ext cx="5566500" cy="12438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79" name="Shape 379"/>
            <p:cNvSpPr/>
            <p:nvPr/>
          </p:nvSpPr>
          <p:spPr>
            <a:xfrm rot="10800000" flipH="1">
              <a:off x="6986470" y="1697043"/>
              <a:ext cx="1243800" cy="12438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80" name="Shape 380"/>
            <p:cNvSpPr/>
            <p:nvPr/>
          </p:nvSpPr>
          <p:spPr>
            <a:xfrm flipH="1">
              <a:off x="185742" y="1697043"/>
              <a:ext cx="1243800" cy="12438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81" name="Shape 381"/>
            <p:cNvSpPr/>
            <p:nvPr/>
          </p:nvSpPr>
          <p:spPr>
            <a:xfrm rot="10800000">
              <a:off x="185748" y="2940860"/>
              <a:ext cx="1243800" cy="414300"/>
            </a:xfrm>
            <a:prstGeom prst="triangle">
              <a:avLst>
                <a:gd name="adj" fmla="val 0"/>
              </a:avLst>
            </a:prstGeom>
            <a:solidFill>
              <a:srgbClr val="92A8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382" name="Shape 382"/>
          <p:cNvSpPr txBox="1">
            <a:spLocks noGrp="1"/>
          </p:cNvSpPr>
          <p:nvPr>
            <p:ph type="ctrTitle" idx="4294967295"/>
          </p:nvPr>
        </p:nvSpPr>
        <p:spPr>
          <a:xfrm>
            <a:off x="765926" y="354902"/>
            <a:ext cx="8039100" cy="122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ro-RO" sz="2800" dirty="0" smtClean="0">
                <a:solidFill>
                  <a:srgbClr val="3F5378"/>
                </a:solidFill>
              </a:rPr>
              <a:t>UNITĂȚILE DE ÎNVĂȚĂMÂNT CU PROGRAM INTEGRAT DE ARTĂ ȘI SPORTIV</a:t>
            </a:r>
            <a:endParaRPr sz="2800" dirty="0">
              <a:solidFill>
                <a:srgbClr val="3F5378"/>
              </a:solidFill>
            </a:endParaRPr>
          </a:p>
        </p:txBody>
      </p:sp>
      <p:sp>
        <p:nvSpPr>
          <p:cNvPr id="384" name="Shape 38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14349" y="1685925"/>
            <a:ext cx="83153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dirty="0" smtClean="0">
                <a:latin typeface="Roboto Condensed" charset="0"/>
                <a:ea typeface="Roboto Condensed" charset="0"/>
              </a:rPr>
              <a:t>-Înscrierea în clasa pregătitoare se face în prima etapă de înscriere;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-Programul integrat de artă sau sportiv se organizează începând cu clasa I;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-Înainte de înscrierea la clasa pregătitoare se poate organiza testarea aptitudinilor copiilor care ar putea parcurge, începând cu clasa I, programul integrat de artă sau sportiv;</a:t>
            </a:r>
          </a:p>
          <a:p>
            <a:r>
              <a:rPr lang="ro-RO" sz="2000" dirty="0" smtClean="0">
                <a:latin typeface="Roboto Condensed" charset="0"/>
                <a:ea typeface="Roboto Condensed" charset="0"/>
              </a:rPr>
              <a:t>-Copiii care nu promovează testele de aptitudini pot fi înscriși în clasa pregătitoare în unitatea de învățământ respectivă, putând participa la o nouă testare după terminarea clasei pregătitoare, după caz, în limita locurilor disponibile.</a:t>
            </a:r>
            <a:endParaRPr lang="ro-RO" sz="2000" dirty="0">
              <a:latin typeface="Roboto Condensed" charset="0"/>
              <a:ea typeface="Roboto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308352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4532</TotalTime>
  <Words>1777</Words>
  <Application>Microsoft Office PowerPoint</Application>
  <PresentationFormat>On-screen Show (16:9)</PresentationFormat>
  <Paragraphs>155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Roboto Condensed</vt:lpstr>
      <vt:lpstr>Arvo</vt:lpstr>
      <vt:lpstr>Arial</vt:lpstr>
      <vt:lpstr>Wingdings</vt:lpstr>
      <vt:lpstr>Roboto Condensed Light</vt:lpstr>
      <vt:lpstr>Salerio template</vt:lpstr>
      <vt:lpstr>ÎNSCRIEREA COPIILOR ÎN CLASA PREGĂTITOARE ANUL ȘCOLAR 2024-2025</vt:lpstr>
      <vt:lpstr>PowerPoint Presentation</vt:lpstr>
      <vt:lpstr>        COORDONARE ȘI APLICARE</vt:lpstr>
      <vt:lpstr>CRITERII GENERALE</vt:lpstr>
      <vt:lpstr>CRITERII SPECIFICE</vt:lpstr>
      <vt:lpstr>PowerPoint Presentation</vt:lpstr>
      <vt:lpstr>PowerPoint Presentation</vt:lpstr>
      <vt:lpstr>ÎNVĂȚĂMÂNTUL CU PREDARE ÎN LIMBILE MINORITĂȚILOR NAȚIONALE</vt:lpstr>
      <vt:lpstr>UNITĂȚILE DE ÎNVĂȚĂMÂNT CU PROGRAM INTEGRAT DE ARTĂ ȘI SPORTIV</vt:lpstr>
      <vt:lpstr>IMPORTANT</vt:lpstr>
      <vt:lpstr>CINE?</vt:lpstr>
      <vt:lpstr>ACTE NECESARE ÎNSCRIERII</vt:lpstr>
      <vt:lpstr>ACTE NECESARE ÎNSCRIERII</vt:lpstr>
      <vt:lpstr>Pentru programare la CMBRAE: Tel. 0212323071</vt:lpstr>
      <vt:lpstr>ȘCOALA GIMNAZIALĂ „JOSE MARTI”, Sector 2</vt:lpstr>
      <vt:lpstr>     ÎNSCRIEREA</vt:lpstr>
      <vt:lpstr>ÎNSCRIEREA</vt:lpstr>
      <vt:lpstr>CONSTITUIREA FORMAȚIUNILOR DE ELEVI ÎN CLASA PREGĂTITOARE</vt:lpstr>
      <vt:lpstr>SITUAȚIILE EXCEPȚIONALE</vt:lpstr>
      <vt:lpstr>PowerPoint Presentation</vt:lpstr>
      <vt:lpstr>Elevi cu 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EVALUAREA NAŢIONALĂ a elevilor de clasa a VIII-a</dc:title>
  <dc:creator>Jean</dc:creator>
  <cp:lastModifiedBy>Windows User</cp:lastModifiedBy>
  <cp:revision>216</cp:revision>
  <dcterms:modified xsi:type="dcterms:W3CDTF">2024-04-01T06:30:25Z</dcterms:modified>
</cp:coreProperties>
</file>